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8" r:id="rId3"/>
    <p:sldId id="258" r:id="rId4"/>
    <p:sldId id="269" r:id="rId5"/>
    <p:sldId id="262" r:id="rId6"/>
    <p:sldId id="263" r:id="rId7"/>
    <p:sldId id="264" r:id="rId8"/>
    <p:sldId id="270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8" d="100"/>
          <a:sy n="98" d="100"/>
        </p:scale>
        <p:origin x="-128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DA3D-80D7-437E-BAD3-76E30284B5D1}" type="datetimeFigureOut">
              <a:rPr lang="de-DE" smtClean="0"/>
              <a:t>12.12.2018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735A8-96FB-4CD0-9EC4-7D561EB56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15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9F9E1-A078-4160-9D3A-89F45F99ADD0}" type="slidenum">
              <a:rPr lang="de-DE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26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735A8-96FB-4CD0-9EC4-7D561EB5631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60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-FS1\Radsport\Radfahren in der Schule\Radfahren in der Sekundarstufe I\Layout\Tafe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20000"/>
            <a:ext cx="9144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8800" b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</a:lstStyle>
          <a:p>
            <a:r>
              <a:rPr lang="de-DE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Fortbildung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Radfahren in der SEK 1</a:t>
            </a:r>
          </a:p>
          <a:p>
            <a:fld id="{3C88E739-D900-47EF-81D9-BA6F6E410A2F}" type="datetime4">
              <a:rPr lang="de-DE" smtClean="0"/>
              <a:t>12. Dezember 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504-C8F2-49EB-B6BD-0DD6E63FC7E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2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C40B4-6F11-43C4-9E7B-75558BC9ECE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09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8" name="Rectangle 14"/>
          <p:cNvSpPr>
            <a:spLocks noChangeArrowheads="1"/>
          </p:cNvSpPr>
          <p:nvPr userDrawn="1"/>
        </p:nvSpPr>
        <p:spPr bwMode="auto">
          <a:xfrm>
            <a:off x="0" y="6399213"/>
            <a:ext cx="9144000" cy="458787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 userDrawn="1"/>
        </p:nvSpPr>
        <p:spPr bwMode="auto">
          <a:xfrm>
            <a:off x="566738" y="6534345"/>
            <a:ext cx="4900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>
                <a:solidFill>
                  <a:srgbClr val="DDDDDD"/>
                </a:solidFill>
                <a:latin typeface="Frutiger 55 Roman" pitchFamily="34" charset="0"/>
              </a:rPr>
              <a:t>I N S T I T U T   F Ü R   N A T U R S P O R T   U N D   Ö K O L O G I E</a:t>
            </a:r>
          </a:p>
        </p:txBody>
      </p:sp>
      <p:sp>
        <p:nvSpPr>
          <p:cNvPr id="26633" name="Text Box 9"/>
          <p:cNvSpPr txBox="1">
            <a:spLocks noChangeArrowheads="1"/>
          </p:cNvSpPr>
          <p:nvPr userDrawn="1"/>
        </p:nvSpPr>
        <p:spPr bwMode="auto">
          <a:xfrm>
            <a:off x="611188" y="836613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2400" b="1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34" name="Picture 10" descr="logo_klein"/>
          <p:cNvPicPr>
            <a:picLocks noChangeAspect="1" noChangeArrowheads="1"/>
          </p:cNvPicPr>
          <p:nvPr userDrawn="1"/>
        </p:nvPicPr>
        <p:blipFill>
          <a:blip r:embed="rId2" cstate="screen">
            <a:lum bright="18000" contrast="8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6443663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11"/>
          <p:cNvSpPr txBox="1">
            <a:spLocks noChangeArrowheads="1"/>
          </p:cNvSpPr>
          <p:nvPr userDrawn="1"/>
        </p:nvSpPr>
        <p:spPr bwMode="auto">
          <a:xfrm>
            <a:off x="5246688" y="6534345"/>
            <a:ext cx="4141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1000" dirty="0">
                <a:solidFill>
                  <a:srgbClr val="DDDDDD"/>
                </a:solidFill>
                <a:latin typeface="Frutiger 55 Roman" pitchFamily="34" charset="0"/>
              </a:rPr>
              <a:t>D E U T S C H E  S P O R T H O C H S C H U L E   K Ö L N</a:t>
            </a:r>
          </a:p>
        </p:txBody>
      </p:sp>
      <p:sp>
        <p:nvSpPr>
          <p:cNvPr id="26632" name="Line 8"/>
          <p:cNvSpPr>
            <a:spLocks noChangeShapeType="1"/>
          </p:cNvSpPr>
          <p:nvPr userDrawn="1"/>
        </p:nvSpPr>
        <p:spPr bwMode="auto">
          <a:xfrm>
            <a:off x="566738" y="6489340"/>
            <a:ext cx="8685212" cy="0"/>
          </a:xfrm>
          <a:prstGeom prst="line">
            <a:avLst/>
          </a:prstGeom>
          <a:noFill/>
          <a:ln w="1587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5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62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C40B4-6F11-43C4-9E7B-75558BC9ECE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fel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SRV-FS1\Radsport\Radfahren in der Schule\Radfahren in der Sekundarstufe I\Layout\Tafe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20000"/>
            <a:ext cx="9144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</a:lstStyle>
          <a:p>
            <a:r>
              <a:rPr lang="de-DE" dirty="0" smtClean="0"/>
              <a:t>Digitale Demenz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5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</a:lstStyle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43296433"/>
              </p:ext>
            </p:extLst>
          </p:nvPr>
        </p:nvGraphicFramePr>
        <p:xfrm>
          <a:off x="827584" y="1700808"/>
          <a:ext cx="7416824" cy="454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0200"/>
                <a:gridCol w="5616624"/>
              </a:tblGrid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ZEIT</a:t>
                      </a:r>
                      <a:endParaRPr lang="de-DE" sz="2800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Inhalte</a:t>
                      </a:r>
                      <a:endParaRPr lang="de-DE" sz="2800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09.00 - 09.30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Vorstellungsrunde, Inhalte, Ziele </a:t>
                      </a: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09.30 - 10.00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Möglichkeiten und Grenzen des Radfahrens in der Grundschule</a:t>
                      </a: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10.00 - 10.30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Vorschriften, Recht und Sicherheit   </a:t>
                      </a: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10.30 - 11.15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Kleine Reparaturen am Rad, Fahrradcheck</a:t>
                      </a: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10.50 - 11.30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Hospitation: Schülergruppe auf dem Rad (Spiele und </a:t>
                      </a:r>
                      <a:r>
                        <a:rPr lang="de-DE" sz="1400" b="1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Übungen)</a:t>
                      </a:r>
                      <a:endParaRPr lang="de-DE" sz="1400" b="1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matic SC" panose="00000500000000000000" pitchFamily="2" charset="-79"/>
                      </a:endParaRP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12.00 - 12.45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Mittagspause</a:t>
                      </a:r>
                      <a:endParaRPr lang="de-DE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matic SC" panose="00000500000000000000" pitchFamily="2" charset="-79"/>
                      </a:endParaRP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12.45 - 13.45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Übungen und Spiele</a:t>
                      </a: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13.45 - 14.30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Fahrradparcours</a:t>
                      </a: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14.30 - 15.00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Ausflüge, Gruppenfahren</a:t>
                      </a: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15.00 - 15.15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Abschlussrunde</a:t>
                      </a: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9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fel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SRV-FS1\Radsport\Radfahren in der Schule\Radfahren in der Sekundarstufe I\Layout\Tafe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20000"/>
            <a:ext cx="9144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</a:lstStyle>
          <a:p>
            <a:r>
              <a:rPr lang="de-DE" dirty="0" smtClean="0"/>
              <a:t>Aufzählung: Erklärung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6310">
            <a:off x="5818220" y="2004423"/>
            <a:ext cx="2564001" cy="38460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69" y="1866192"/>
            <a:ext cx="666750" cy="6667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025" y="1655465"/>
            <a:ext cx="666750" cy="6667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144" y="5632242"/>
            <a:ext cx="666750" cy="6667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178" y="5438211"/>
            <a:ext cx="666750" cy="666750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 userDrawn="1"/>
        </p:nvSpPr>
        <p:spPr>
          <a:xfrm>
            <a:off x="750788" y="1988840"/>
            <a:ext cx="4785568" cy="92024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r>
              <a:rPr lang="de-DE" sz="4000" b="1" dirty="0" smtClean="0">
                <a:solidFill>
                  <a:prstClr val="white"/>
                </a:solidFill>
              </a:rPr>
              <a:t>1 Bewegungsmangel abstellen</a:t>
            </a:r>
            <a:endParaRPr lang="de-DE" sz="4000" b="1" dirty="0">
              <a:solidFill>
                <a:prstClr val="white"/>
              </a:solidFill>
            </a:endParaRPr>
          </a:p>
        </p:txBody>
      </p:sp>
      <p:sp>
        <p:nvSpPr>
          <p:cNvPr id="21" name="Titel 1"/>
          <p:cNvSpPr txBox="1">
            <a:spLocks/>
          </p:cNvSpPr>
          <p:nvPr userDrawn="1"/>
        </p:nvSpPr>
        <p:spPr>
          <a:xfrm>
            <a:off x="750788" y="4060478"/>
            <a:ext cx="5089211" cy="164673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pPr algn="l"/>
            <a:r>
              <a:rPr lang="de-DE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Normalität: passiv bewegt werden</a:t>
            </a:r>
          </a:p>
          <a:p>
            <a:pPr marL="571500" indent="-571500" algn="l">
              <a:buFontTx/>
              <a:buBlip>
                <a:blip r:embed="rId8"/>
              </a:buBlip>
            </a:pPr>
            <a:r>
              <a:rPr lang="de-DE" sz="4000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Selbstgetätigte </a:t>
            </a:r>
            <a:r>
              <a:rPr lang="de-DE" sz="4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Schulwege:1990:90% &gt; 2000: 52%</a:t>
            </a:r>
          </a:p>
          <a:p>
            <a:pPr marL="571500" indent="-571500" algn="l">
              <a:buFontTx/>
              <a:buBlip>
                <a:blip r:embed="rId8"/>
              </a:buBlip>
            </a:pPr>
            <a:r>
              <a:rPr lang="de-DE" sz="4000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im </a:t>
            </a:r>
            <a:r>
              <a:rPr lang="de-DE" sz="4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Kindesalter Alternativen aufzeigen</a:t>
            </a:r>
          </a:p>
          <a:p>
            <a:pPr marL="571500" indent="-571500" algn="l">
              <a:buFontTx/>
              <a:buBlip>
                <a:blip r:embed="rId8"/>
              </a:buBlip>
            </a:pPr>
            <a:r>
              <a:rPr lang="de-DE" sz="4000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Freude </a:t>
            </a:r>
            <a:r>
              <a:rPr lang="de-DE" sz="4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am Radfahren vermitteln</a:t>
            </a:r>
          </a:p>
          <a:p>
            <a:pPr marL="571500" indent="-571500" algn="l">
              <a:buFontTx/>
              <a:buBlip>
                <a:blip r:embed="rId9"/>
              </a:buBlip>
            </a:pPr>
            <a:r>
              <a:rPr lang="de-DE" sz="4000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Rad </a:t>
            </a:r>
            <a:r>
              <a:rPr lang="de-DE" sz="4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ist im Nahverkehr unschlagbar</a:t>
            </a:r>
          </a:p>
          <a:p>
            <a:pPr marL="571500" indent="-571500" algn="l">
              <a:buFontTx/>
              <a:buBlip>
                <a:blip r:embed="rId8"/>
              </a:buBlip>
            </a:pPr>
            <a:r>
              <a:rPr lang="de-DE" sz="4000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Radfahren </a:t>
            </a:r>
            <a:r>
              <a:rPr lang="de-DE" sz="4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spart Geld</a:t>
            </a:r>
          </a:p>
          <a:p>
            <a:pPr marL="571500" indent="-571500" algn="l">
              <a:buFontTx/>
              <a:buBlip>
                <a:blip r:embed="rId8"/>
              </a:buBlip>
            </a:pPr>
            <a:r>
              <a:rPr lang="de-DE" sz="4000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Radfahren </a:t>
            </a:r>
            <a:r>
              <a:rPr lang="de-DE" sz="4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schont die </a:t>
            </a:r>
            <a:r>
              <a:rPr lang="de-DE" sz="4000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Umwelt</a:t>
            </a:r>
            <a:endParaRPr lang="de-DE" sz="40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1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ld mit Erklä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SRV-FS1\Radsport\Radfahren in der Schule\Radfahren in der Sekundarstufe I\Layout\Tafe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20000"/>
            <a:ext cx="9144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95608" y="2247809"/>
            <a:ext cx="3492816" cy="3420000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</a:lstStyle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2247809"/>
            <a:ext cx="3852000" cy="3420000"/>
          </a:xfrm>
          <a:prstGeom prst="rect">
            <a:avLst/>
          </a:prstGeom>
        </p:spPr>
      </p:pic>
      <p:sp>
        <p:nvSpPr>
          <p:cNvPr id="9" name="Pfeil nach oben und unten 8"/>
          <p:cNvSpPr/>
          <p:nvPr userDrawn="1"/>
        </p:nvSpPr>
        <p:spPr>
          <a:xfrm>
            <a:off x="6142534" y="3453753"/>
            <a:ext cx="792088" cy="1008112"/>
          </a:xfrm>
          <a:prstGeom prst="upDownArrow">
            <a:avLst/>
          </a:prstGeom>
          <a:pattFill prst="lgConfetti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4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Pos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86" y="2322215"/>
            <a:ext cx="666750" cy="6667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781" y="2325740"/>
            <a:ext cx="666750" cy="6667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5573915"/>
            <a:ext cx="666750" cy="6667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781" y="5573915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9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8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440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Topic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5552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C40B4-6F11-43C4-9E7B-75558BC9ECE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484713"/>
              </p:ext>
            </p:extLst>
          </p:nvPr>
        </p:nvGraphicFramePr>
        <p:xfrm>
          <a:off x="467544" y="6381328"/>
          <a:ext cx="5544616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4616"/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ja-JP" altLang="de-DE" sz="9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de-DE" altLang="ja-JP" sz="9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Geschäftsstelle des "Zukunftsnetz Mobilität NRW"</a:t>
                      </a:r>
                      <a:endParaRPr lang="ja-JP" altLang="de-DE" sz="9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ja-JP" altLang="de-DE" sz="9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de-DE" altLang="ja-JP" sz="9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Sitz: Verkehrsbund Rhein-Sieg GmbH | Tel.: 0 221 / 20 808 - 730 | </a:t>
                      </a:r>
                      <a:r>
                        <a:rPr lang="de-DE" altLang="ja-JP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</a:t>
                      </a:r>
                      <a:r>
                        <a:rPr lang="de-DE" altLang="ja-JP" sz="9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(at)radfahreninderschule.de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MinionPro-Regular"/>
                        <a:ea typeface="MS Mincho"/>
                        <a:cs typeface="MinionPro-Regular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feld 9"/>
          <p:cNvSpPr txBox="1"/>
          <p:nvPr userDrawn="1"/>
        </p:nvSpPr>
        <p:spPr>
          <a:xfrm>
            <a:off x="323528" y="260648"/>
            <a:ext cx="2165978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5400" dirty="0">
                <a:solidFill>
                  <a:prstClr val="white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Radfahren</a:t>
            </a:r>
          </a:p>
          <a:p>
            <a:pPr>
              <a:lnSpc>
                <a:spcPts val="4000"/>
              </a:lnSpc>
            </a:pPr>
            <a:r>
              <a:rPr lang="de-DE" sz="4000" dirty="0">
                <a:solidFill>
                  <a:srgbClr val="D20A2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in </a:t>
            </a:r>
            <a:r>
              <a:rPr lang="de-DE" sz="4000" dirty="0">
                <a:solidFill>
                  <a:srgbClr val="FFFF00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der</a:t>
            </a:r>
            <a:r>
              <a:rPr lang="de-DE" sz="4000" dirty="0">
                <a:solidFill>
                  <a:prstClr val="black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lang="de-DE" sz="4000" dirty="0">
                <a:solidFill>
                  <a:srgbClr val="4BA037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Schule</a:t>
            </a:r>
          </a:p>
        </p:txBody>
      </p:sp>
    </p:spTree>
    <p:extLst>
      <p:ext uri="{BB962C8B-B14F-4D97-AF65-F5344CB8AC3E}">
        <p14:creationId xmlns:p14="http://schemas.microsoft.com/office/powerpoint/2010/main" val="41265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matic SC" panose="00000500000000000000" pitchFamily="2" charset="-79"/>
          <a:ea typeface="+mj-ea"/>
          <a:cs typeface="Amatic SC" panose="00000500000000000000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28800"/>
            <a:ext cx="9144000" cy="4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3275856" y="3284984"/>
            <a:ext cx="5868144" cy="216024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419873" y="3501008"/>
            <a:ext cx="5328591" cy="1754326"/>
          </a:xfrm>
          <a:prstGeom prst="rect">
            <a:avLst/>
          </a:prstGeom>
          <a:noFill/>
        </p:spPr>
        <p:txBody>
          <a:bodyPr wrap="square" rIns="90000" rtlCol="0">
            <a:spAutoFit/>
          </a:bodyPr>
          <a:lstStyle/>
          <a:p>
            <a:pPr algn="r"/>
            <a:r>
              <a:rPr lang="de-DE" sz="5400" dirty="0">
                <a:solidFill>
                  <a:prstClr val="white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7 gründe </a:t>
            </a:r>
            <a:r>
              <a:rPr lang="de-DE" sz="5400" dirty="0" smtClean="0">
                <a:solidFill>
                  <a:prstClr val="white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für </a:t>
            </a:r>
            <a:r>
              <a:rPr lang="de-DE" sz="5400" dirty="0">
                <a:solidFill>
                  <a:prstClr val="white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das Radfahren in der Schule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C40B4-6F11-43C4-9E7B-75558BC9ECE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RV-FS1\Radsport\Radfahren in der Schule\Radfahren in der Grundschule\Bilder\RiG_ Fotoshooting klein\Radfahren-in-der-Grundschule-Fotoshooting045kle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5" r="30257"/>
          <a:stretch/>
        </p:blipFill>
        <p:spPr bwMode="auto">
          <a:xfrm rot="295712">
            <a:off x="6261162" y="2289769"/>
            <a:ext cx="2277159" cy="30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7 Gründe</a:t>
            </a:r>
            <a:endParaRPr lang="de-DE" dirty="0">
              <a:solidFill>
                <a:schemeClr val="bg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30389" y="2060848"/>
            <a:ext cx="666750" cy="6667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29889">
            <a:off x="6118338" y="1864157"/>
            <a:ext cx="666750" cy="6667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398" y="4827724"/>
            <a:ext cx="666750" cy="6667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365" y="5053047"/>
            <a:ext cx="666750" cy="66675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50788" y="1988840"/>
            <a:ext cx="4785568" cy="92024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r>
              <a:rPr lang="de-DE" sz="4000" dirty="0" smtClean="0">
                <a:solidFill>
                  <a:prstClr val="white"/>
                </a:solidFill>
              </a:rPr>
              <a:t>1. Bewegungsmangel abstellen</a:t>
            </a:r>
            <a:endParaRPr lang="de-DE" sz="4000" dirty="0">
              <a:solidFill>
                <a:prstClr val="white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50788" y="3356991"/>
            <a:ext cx="4785568" cy="2362805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Nur 22,8 </a:t>
            </a: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% der Mädchen und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30 </a:t>
            </a: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% der Jungen im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Alter von 7 </a:t>
            </a: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bis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10 </a:t>
            </a: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Jahren sind mindestens 60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Minuten </a:t>
            </a: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körperlich aktiv pro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Tag* (2018)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50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Bewegungsdiebe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Smartphone,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PC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Auto und Co. </a:t>
            </a:r>
          </a:p>
          <a:p>
            <a:pPr algn="l"/>
            <a:endParaRPr lang="de-DE" sz="15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Kinder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zum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alltäglichen Radfahren animieren und aktive Bewegung fördern!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5292080" y="5867893"/>
            <a:ext cx="3552458" cy="225403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pPr algn="r"/>
            <a:r>
              <a:rPr lang="de-DE" sz="85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*Mindestempfehlung </a:t>
            </a:r>
            <a:r>
              <a:rPr lang="de-DE" sz="85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der Weltgesundheitsorganisation (WHO</a:t>
            </a:r>
            <a:r>
              <a:rPr lang="de-DE" sz="85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)</a:t>
            </a:r>
            <a:endParaRPr lang="de-DE" sz="85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0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RV-FS1\Radsport\Radfahren in der Schule\Radfahren in der Grundschule\Bilder\RiG_ Fotoshooting klein\Radfahren-in-der-Grundschule-Fotoshooting090kl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38">
            <a:off x="6192321" y="2274164"/>
            <a:ext cx="2178894" cy="326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7 Gründe</a:t>
            </a:r>
            <a:endParaRPr lang="de-DE" dirty="0">
              <a:solidFill>
                <a:schemeClr val="bg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28010">
            <a:off x="7941698" y="1891087"/>
            <a:ext cx="666750" cy="6667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82870" y="1988840"/>
            <a:ext cx="666750" cy="6667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160" y="5258831"/>
            <a:ext cx="666750" cy="6667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916" y="5210522"/>
            <a:ext cx="666750" cy="66675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50788" y="1988840"/>
            <a:ext cx="4785568" cy="92024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r>
              <a:rPr lang="de-DE" sz="4000" dirty="0">
                <a:solidFill>
                  <a:prstClr val="white"/>
                </a:solidFill>
              </a:rPr>
              <a:t>2</a:t>
            </a:r>
            <a:r>
              <a:rPr lang="de-DE" sz="4000" dirty="0" smtClean="0">
                <a:solidFill>
                  <a:prstClr val="white"/>
                </a:solidFill>
              </a:rPr>
              <a:t>. Gesundheit verbessern</a:t>
            </a:r>
            <a:endParaRPr lang="de-DE" sz="4000" dirty="0">
              <a:solidFill>
                <a:prstClr val="white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50789" y="3356992"/>
            <a:ext cx="4785567" cy="2520280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pPr algn="l"/>
            <a:r>
              <a:rPr lang="de-DE" sz="16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Radfahren hat positive Einflüsse auf: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Herz-Kreislauf-Erkrankungen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Stoffwechselerkrankungen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Übergewicht 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Haltungsschäden</a:t>
            </a:r>
            <a:endParaRPr lang="de-DE" sz="15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Stress und Ängste</a:t>
            </a:r>
            <a:endParaRPr lang="de-DE" sz="15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Lebenserwartung</a:t>
            </a:r>
          </a:p>
        </p:txBody>
      </p:sp>
    </p:spTree>
    <p:extLst>
      <p:ext uri="{BB962C8B-B14F-4D97-AF65-F5344CB8AC3E}">
        <p14:creationId xmlns:p14="http://schemas.microsoft.com/office/powerpoint/2010/main" val="3270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1091">
            <a:off x="6147019" y="2168270"/>
            <a:ext cx="2287042" cy="34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7 Gründe</a:t>
            </a:r>
            <a:endParaRPr lang="de-DE" dirty="0">
              <a:solidFill>
                <a:schemeClr val="bg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474" y="1826146"/>
            <a:ext cx="666750" cy="6667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946" y="1916832"/>
            <a:ext cx="666750" cy="6667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384" y="5260855"/>
            <a:ext cx="666750" cy="6667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302" y="5345842"/>
            <a:ext cx="666750" cy="66675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50788" y="1988840"/>
            <a:ext cx="4785568" cy="92024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r>
              <a:rPr lang="de-DE" sz="4000" dirty="0" smtClean="0">
                <a:solidFill>
                  <a:prstClr val="white"/>
                </a:solidFill>
              </a:rPr>
              <a:t>3. </a:t>
            </a:r>
            <a:r>
              <a:rPr lang="de-DE" sz="4000" dirty="0">
                <a:solidFill>
                  <a:prstClr val="white"/>
                </a:solidFill>
              </a:rPr>
              <a:t>E</a:t>
            </a:r>
            <a:r>
              <a:rPr lang="de-DE" sz="4000" dirty="0" smtClean="0">
                <a:solidFill>
                  <a:prstClr val="white"/>
                </a:solidFill>
              </a:rPr>
              <a:t>ntwicklung fördern</a:t>
            </a:r>
            <a:endParaRPr lang="de-DE" sz="4000" dirty="0">
              <a:solidFill>
                <a:prstClr val="white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50789" y="3356993"/>
            <a:ext cx="4785567" cy="2608624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Förderung</a:t>
            </a: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motorischer Fähigkeiten</a:t>
            </a:r>
          </a:p>
          <a:p>
            <a:pPr algn="l"/>
            <a:endParaRPr lang="de-DE" sz="15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Verbesserung kognitiver Leistungen (Hirnentwicklung)</a:t>
            </a:r>
          </a:p>
          <a:p>
            <a:pPr algn="l"/>
            <a:endParaRPr lang="de-DE" sz="15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Anregung zur Selbstständigkeit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50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Stärkung des Selbstvertrauens und des Verantwortungsbewusstseins</a:t>
            </a:r>
            <a:endParaRPr lang="de-DE" sz="150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\\SRV-FS1\Radsport\Radfahren in der Schule\Radfahren in der Grundschule\Bilder\RiG_ Fotoshooting klein\Radfahren-in-der-Grundschule-Fotoshooting031kl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384">
            <a:off x="6365549" y="2250038"/>
            <a:ext cx="2064418" cy="30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7 Gründe</a:t>
            </a:r>
            <a:endParaRPr lang="de-DE" dirty="0">
              <a:solidFill>
                <a:schemeClr val="bg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634" y="1989721"/>
            <a:ext cx="666750" cy="6667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0452">
            <a:off x="6224010" y="5108311"/>
            <a:ext cx="666750" cy="6667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8057">
            <a:off x="7935665" y="1807591"/>
            <a:ext cx="666750" cy="6667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835" y="4924797"/>
            <a:ext cx="666750" cy="66675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50788" y="1988840"/>
            <a:ext cx="4785568" cy="92024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r>
              <a:rPr lang="de-DE" sz="4000" dirty="0">
                <a:solidFill>
                  <a:prstClr val="white"/>
                </a:solidFill>
              </a:rPr>
              <a:t>4</a:t>
            </a:r>
            <a:r>
              <a:rPr lang="de-DE" sz="4000" dirty="0" smtClean="0">
                <a:solidFill>
                  <a:prstClr val="white"/>
                </a:solidFill>
              </a:rPr>
              <a:t>. Verkehrssicherheit verbessern</a:t>
            </a:r>
            <a:endParaRPr lang="de-DE" sz="4000" dirty="0">
              <a:solidFill>
                <a:prstClr val="white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55576" y="3356992"/>
            <a:ext cx="4807271" cy="2220328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Viele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Unfälle im Straßenverkehr aufgrund koordinativer Defizite</a:t>
            </a:r>
          </a:p>
          <a:p>
            <a:pPr algn="l"/>
            <a:endParaRPr lang="de-DE" sz="150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Mangelnde Fahrpraxis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Wingdings" panose="05000000000000000000" pitchFamily="2" charset="2"/>
              </a:rPr>
              <a:t>führt zu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Unsicherheit</a:t>
            </a:r>
          </a:p>
          <a:p>
            <a:pPr algn="l"/>
            <a:endParaRPr lang="de-DE" sz="150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Durch Radausbildung steigt die Verkehrssicherheit, dadurch können Unfallzahlen gesenkt werden</a:t>
            </a:r>
            <a:endParaRPr lang="de-DE" sz="150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9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r="25994" b="21479"/>
          <a:stretch/>
        </p:blipFill>
        <p:spPr bwMode="auto">
          <a:xfrm rot="218212">
            <a:off x="6107648" y="2369068"/>
            <a:ext cx="2356630" cy="317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7 Gründe</a:t>
            </a:r>
            <a:endParaRPr lang="de-DE" dirty="0">
              <a:solidFill>
                <a:schemeClr val="bg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916832"/>
            <a:ext cx="666750" cy="6667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929" y="2115588"/>
            <a:ext cx="666750" cy="6667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053" y="5237034"/>
            <a:ext cx="666750" cy="6667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350" y="5278878"/>
            <a:ext cx="666750" cy="66675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50788" y="1988840"/>
            <a:ext cx="4685308" cy="92024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r>
              <a:rPr lang="de-DE" sz="4000" dirty="0" smtClean="0">
                <a:solidFill>
                  <a:prstClr val="white"/>
                </a:solidFill>
              </a:rPr>
              <a:t>5. </a:t>
            </a:r>
            <a:r>
              <a:rPr lang="de-DE" sz="4000" dirty="0">
                <a:solidFill>
                  <a:prstClr val="white"/>
                </a:solidFill>
              </a:rPr>
              <a:t>M</a:t>
            </a:r>
            <a:r>
              <a:rPr lang="de-DE" sz="4000" dirty="0" smtClean="0">
                <a:solidFill>
                  <a:prstClr val="white"/>
                </a:solidFill>
              </a:rPr>
              <a:t>obilitätsverhalten ändern</a:t>
            </a:r>
            <a:endParaRPr lang="de-DE" sz="4000" dirty="0">
              <a:solidFill>
                <a:prstClr val="white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50789" y="3356992"/>
            <a:ext cx="4685308" cy="2088232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pPr algn="l"/>
            <a:r>
              <a:rPr lang="de-DE" sz="16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Radfahren zur Schule:</a:t>
            </a:r>
          </a:p>
          <a:p>
            <a:pPr algn="l"/>
            <a:endParaRPr lang="de-DE" sz="15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chont die Umwelt und entlastet das Klima</a:t>
            </a:r>
            <a:endParaRPr lang="de-DE" sz="150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eduziert die Verkehrsbelastung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enkt die Lärmbelastung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animiert zum Radfahren in der Freizeit</a:t>
            </a:r>
            <a:endParaRPr lang="de-DE" sz="16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spart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Geld</a:t>
            </a:r>
            <a:endParaRPr lang="de-DE" sz="150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r="17882"/>
          <a:stretch/>
        </p:blipFill>
        <p:spPr bwMode="auto">
          <a:xfrm rot="21271672">
            <a:off x="6117570" y="2638048"/>
            <a:ext cx="2358379" cy="22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7 Gründe</a:t>
            </a:r>
            <a:endParaRPr lang="de-DE" dirty="0">
              <a:solidFill>
                <a:schemeClr val="bg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21269">
            <a:off x="7970122" y="2246968"/>
            <a:ext cx="666750" cy="6667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02215">
            <a:off x="5723332" y="2374464"/>
            <a:ext cx="666750" cy="6667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9475">
            <a:off x="5899479" y="4654866"/>
            <a:ext cx="666750" cy="6667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142" y="4439767"/>
            <a:ext cx="666750" cy="66675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50788" y="1988840"/>
            <a:ext cx="4785568" cy="92024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r>
              <a:rPr lang="de-DE" sz="4000" dirty="0">
                <a:solidFill>
                  <a:prstClr val="white"/>
                </a:solidFill>
              </a:rPr>
              <a:t>6</a:t>
            </a:r>
            <a:r>
              <a:rPr lang="de-DE" sz="4000" dirty="0" smtClean="0">
                <a:solidFill>
                  <a:prstClr val="white"/>
                </a:solidFill>
              </a:rPr>
              <a:t>. Klassengemeinschaft stärken</a:t>
            </a:r>
            <a:endParaRPr lang="de-DE" sz="4000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750788" y="3356992"/>
            <a:ext cx="4785568" cy="2448272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Spiele und Übungen im Unterricht </a:t>
            </a: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erfordern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gegenseitige Hilfestellung</a:t>
            </a:r>
          </a:p>
          <a:p>
            <a:pPr algn="l"/>
            <a:endParaRPr lang="de-DE" sz="15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Ausflüge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mit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dem Fahrrad schaffen gemeinsame Erlebnisse</a:t>
            </a:r>
          </a:p>
          <a:p>
            <a:pPr algn="l"/>
            <a:endParaRPr lang="de-DE" sz="15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Gruppengefühl </a:t>
            </a: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wird gestärkt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und Klassengemeinschaft </a:t>
            </a: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rückt näher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zusammen</a:t>
            </a:r>
          </a:p>
        </p:txBody>
      </p:sp>
    </p:spTree>
    <p:extLst>
      <p:ext uri="{BB962C8B-B14F-4D97-AF65-F5344CB8AC3E}">
        <p14:creationId xmlns:p14="http://schemas.microsoft.com/office/powerpoint/2010/main" val="1871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-FS1\Radsport\Radfahren in der Schule\Radfahren in der Grundschule\Bilder\RiG_ Fotoshooting klein\Radfahren-in-der-Grundschule-Fotoshooting037kle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/>
          <a:stretch/>
        </p:blipFill>
        <p:spPr bwMode="auto">
          <a:xfrm rot="535581">
            <a:off x="5930772" y="2687801"/>
            <a:ext cx="2651722" cy="196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7 Gründe</a:t>
            </a:r>
            <a:endParaRPr lang="de-DE" dirty="0">
              <a:solidFill>
                <a:schemeClr val="bg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65385">
            <a:off x="5586043" y="4067733"/>
            <a:ext cx="666750" cy="6667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55125">
            <a:off x="8407233" y="2575711"/>
            <a:ext cx="666750" cy="6667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06720">
            <a:off x="5893725" y="2160600"/>
            <a:ext cx="666750" cy="6667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1953">
            <a:off x="8050190" y="4480980"/>
            <a:ext cx="666750" cy="66675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50788" y="1988840"/>
            <a:ext cx="4785568" cy="92024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r>
              <a:rPr lang="de-DE" sz="4000" dirty="0" smtClean="0">
                <a:solidFill>
                  <a:prstClr val="white"/>
                </a:solidFill>
              </a:rPr>
              <a:t>7. Unterricht gestalten</a:t>
            </a:r>
            <a:endParaRPr lang="de-DE" sz="4000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750788" y="3356992"/>
            <a:ext cx="4785568" cy="2088232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Fächerübergreifende Thematisierung möglich</a:t>
            </a:r>
          </a:p>
          <a:p>
            <a:pPr algn="l"/>
            <a:endParaRPr lang="de-DE" sz="15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Einbindung in Praxis- und Theorieunterricht</a:t>
            </a:r>
          </a:p>
          <a:p>
            <a:pPr algn="l"/>
            <a:endParaRPr lang="de-DE" sz="15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Radaktivitäten im Rahmen des Sportunterrichts, der Fahrrad-AG, von Projekttagen sowie Ausflügen und Klassenfahrten</a:t>
            </a:r>
            <a:endParaRPr lang="de-DE" sz="150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RadfahrenSchuleVa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Bildschirmpräsentation (4:3)</PresentationFormat>
  <Paragraphs>68</Paragraphs>
  <Slides>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VorlageRadfahrenSchuleVar</vt:lpstr>
      <vt:lpstr>PowerPoint-Präsentation</vt:lpstr>
      <vt:lpstr>7 Gründe</vt:lpstr>
      <vt:lpstr>7 Gründe</vt:lpstr>
      <vt:lpstr>7 Gründe</vt:lpstr>
      <vt:lpstr>7 Gründe</vt:lpstr>
      <vt:lpstr>7 Gründe</vt:lpstr>
      <vt:lpstr>7 Gründe</vt:lpstr>
      <vt:lpstr>7 Gründe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Gründe</dc:title>
  <dc:creator>Patrick Schumann</dc:creator>
  <cp:lastModifiedBy>Patrick Schumann</cp:lastModifiedBy>
  <cp:revision>67</cp:revision>
  <dcterms:created xsi:type="dcterms:W3CDTF">2018-08-13T08:48:20Z</dcterms:created>
  <dcterms:modified xsi:type="dcterms:W3CDTF">2018-12-12T12:01:22Z</dcterms:modified>
</cp:coreProperties>
</file>